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70" r:id="rId5"/>
    <p:sldId id="272" r:id="rId6"/>
    <p:sldId id="273" r:id="rId7"/>
    <p:sldId id="274" r:id="rId8"/>
    <p:sldId id="275" r:id="rId9"/>
    <p:sldId id="258" r:id="rId10"/>
    <p:sldId id="264" r:id="rId11"/>
    <p:sldId id="265" r:id="rId12"/>
    <p:sldId id="266" r:id="rId13"/>
    <p:sldId id="267" r:id="rId14"/>
    <p:sldId id="268" r:id="rId15"/>
    <p:sldId id="259" r:id="rId16"/>
    <p:sldId id="269" r:id="rId17"/>
    <p:sldId id="260" r:id="rId18"/>
    <p:sldId id="261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38"/>
    <p:restoredTop sz="94741"/>
  </p:normalViewPr>
  <p:slideViewPr>
    <p:cSldViewPr snapToGrid="0" snapToObjects="1">
      <p:cViewPr varScale="1">
        <p:scale>
          <a:sx n="83" d="100"/>
          <a:sy n="83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4426" y="439388"/>
            <a:ext cx="9640185" cy="330484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Tema 8: </a:t>
            </a:r>
            <a:r>
              <a:rPr lang="es-ES_tradnl" dirty="0" smtClean="0"/>
              <a:t>Ley de propiedad intelectual</a:t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Punto 4 - </a:t>
            </a:r>
            <a:r>
              <a:rPr lang="es-ES_tradnl" b="1" dirty="0" smtClean="0"/>
              <a:t>SOFTWARE </a:t>
            </a:r>
            <a:r>
              <a:rPr lang="es-ES_tradnl" b="1" dirty="0"/>
              <a:t>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4349868"/>
            <a:ext cx="8915399" cy="1872803"/>
          </a:xfrm>
        </p:spPr>
        <p:txBody>
          <a:bodyPr>
            <a:normAutofit lnSpcReduction="1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802105"/>
            <a:ext cx="2928205" cy="389705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446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 único que obtiene el usuario es el </a:t>
            </a:r>
            <a:r>
              <a:rPr lang="es-ES_tradnl" b="1" dirty="0" smtClean="0"/>
              <a:t>ejecutable</a:t>
            </a:r>
          </a:p>
          <a:p>
            <a:endParaRPr lang="es-ES_tradnl" b="1" dirty="0"/>
          </a:p>
          <a:p>
            <a:endParaRPr lang="es-ES_tradnl" b="1" dirty="0" smtClean="0"/>
          </a:p>
          <a:p>
            <a:r>
              <a:rPr lang="es-ES_tradnl" dirty="0" smtClean="0"/>
              <a:t>Distintos </a:t>
            </a:r>
            <a:r>
              <a:rPr lang="es-ES_tradnl" b="1" dirty="0" smtClean="0"/>
              <a:t>tipos</a:t>
            </a:r>
            <a:r>
              <a:rPr lang="es-ES_tradnl" dirty="0" smtClean="0"/>
              <a:t> -&gt;</a:t>
            </a:r>
            <a:r>
              <a:rPr lang="es-ES_tradnl" dirty="0"/>
              <a:t> Según las limitaciones en las </a:t>
            </a:r>
            <a:r>
              <a:rPr lang="es-ES_tradnl" b="1" dirty="0"/>
              <a:t>licencias de usuario </a:t>
            </a:r>
            <a:r>
              <a:rPr lang="es-ES_tradnl" dirty="0"/>
              <a:t>o en sus </a:t>
            </a:r>
            <a:r>
              <a:rPr lang="es-ES_tradnl" b="1" dirty="0"/>
              <a:t>métodos de distribución </a:t>
            </a:r>
          </a:p>
        </p:txBody>
      </p:sp>
    </p:spTree>
    <p:extLst>
      <p:ext uri="{BB962C8B-B14F-4D97-AF65-F5344CB8AC3E}">
        <p14:creationId xmlns:p14="http://schemas.microsoft.com/office/powerpoint/2010/main" val="4742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212498"/>
              </p:ext>
            </p:extLst>
          </p:nvPr>
        </p:nvGraphicFramePr>
        <p:xfrm>
          <a:off x="2589213" y="1389063"/>
          <a:ext cx="891540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2228850"/>
                <a:gridCol w="2228850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 pago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Shareware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Freeware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dirty="0" smtClean="0"/>
                        <a:t>Pagamos por</a:t>
                      </a:r>
                      <a:r>
                        <a:rPr lang="es-ES_tradnl" baseline="0" dirty="0" smtClean="0"/>
                        <a:t> el programa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baseline="0" dirty="0" smtClean="0"/>
                        <a:t>Lo instalamos en nuestro ordenador y lo utilizamos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gratuita de un programa de pago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Limitaciones que la versión de pago no tiene</a:t>
                      </a:r>
                      <a:endParaRPr lang="es-ES_tradnl" dirty="0" smtClean="0">
                        <a:effectLst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pueden copiar y distribuir como se quiera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Probar con todas las características pero limitadas 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 vez pagado se libera y obtienes la versión completa</a:t>
                      </a: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gratuito y su distribución es libre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dirty="0" smtClean="0">
                          <a:effectLst/>
                        </a:rPr>
                        <a:t>Limitación: 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siempre debe ser gratuito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código sigue siendo restringido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Windows, Office,</a:t>
                      </a:r>
                      <a:r>
                        <a:rPr lang="es-ES_tradnl" baseline="0" dirty="0" smtClean="0"/>
                        <a:t> 3d Max Studio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 FIFA</a:t>
                      </a:r>
                      <a:r>
                        <a:rPr lang="es-ES_tradnl" baseline="0" dirty="0" smtClean="0"/>
                        <a:t> 26, </a:t>
                      </a:r>
                      <a:r>
                        <a:rPr lang="es-ES_tradnl" baseline="0" dirty="0" err="1" smtClean="0"/>
                        <a:t>Babylon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Office, Photoshop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50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Carácterísticas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</a:p>
          <a:p>
            <a:r>
              <a:rPr lang="es-ES_tradnl" dirty="0" smtClean="0"/>
              <a:t>Origen</a:t>
            </a:r>
          </a:p>
          <a:p>
            <a:r>
              <a:rPr lang="es-ES_tradnl" dirty="0" smtClean="0"/>
              <a:t>Tipos</a:t>
            </a:r>
          </a:p>
          <a:p>
            <a:r>
              <a:rPr lang="es-ES_tradnl" dirty="0" smtClean="0"/>
              <a:t>Características</a:t>
            </a:r>
          </a:p>
          <a:p>
            <a:r>
              <a:rPr lang="es-ES_tradnl" dirty="0" smtClean="0"/>
              <a:t>Ventajas</a:t>
            </a:r>
          </a:p>
          <a:p>
            <a:r>
              <a:rPr lang="es-ES_tradnl" dirty="0" smtClean="0"/>
              <a:t>Desventajas</a:t>
            </a:r>
          </a:p>
          <a:p>
            <a:r>
              <a:rPr lang="es-ES_tradnl" dirty="0" smtClean="0"/>
              <a:t>Regulación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Términos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existe un consenso para el </a:t>
            </a:r>
            <a:r>
              <a:rPr lang="es-ES_tradnl" b="1" dirty="0" smtClean="0">
                <a:solidFill>
                  <a:srgbClr val="FF0000"/>
                </a:solidFill>
              </a:rPr>
              <a:t>opuesto</a:t>
            </a:r>
            <a:r>
              <a:rPr lang="es-ES_tradnl" dirty="0" smtClean="0"/>
              <a:t> del software libre:</a:t>
            </a:r>
          </a:p>
          <a:p>
            <a:endParaRPr lang="es-ES_tradnl" dirty="0" smtClean="0"/>
          </a:p>
          <a:p>
            <a:pPr lvl="1"/>
            <a:r>
              <a:rPr lang="es-ES_tradnl" dirty="0" smtClean="0"/>
              <a:t>Software propietario</a:t>
            </a:r>
          </a:p>
          <a:p>
            <a:pPr lvl="1"/>
            <a:r>
              <a:rPr lang="es-ES_tradnl" dirty="0"/>
              <a:t>Software de código cerrado</a:t>
            </a:r>
          </a:p>
          <a:p>
            <a:pPr lvl="1"/>
            <a:r>
              <a:rPr lang="es-ES_tradnl" dirty="0" smtClean="0"/>
              <a:t>Software no libre</a:t>
            </a:r>
          </a:p>
          <a:p>
            <a:pPr lvl="1"/>
            <a:r>
              <a:rPr lang="es-ES_tradnl" dirty="0" smtClean="0"/>
              <a:t>Software privado</a:t>
            </a:r>
          </a:p>
          <a:p>
            <a:pPr lvl="1"/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354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Software en el que el usuario tiene problemas para usarlo, modificarlo o distribuirlo</a:t>
            </a:r>
          </a:p>
          <a:p>
            <a:r>
              <a:rPr lang="es-ES_tradnl" dirty="0" smtClean="0"/>
              <a:t>Concepto que se usa para cualquier programa que </a:t>
            </a:r>
            <a:r>
              <a:rPr lang="es-ES_tradnl" b="1" dirty="0" smtClean="0">
                <a:solidFill>
                  <a:srgbClr val="FF0000"/>
                </a:solidFill>
              </a:rPr>
              <a:t>no es libre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No es sinónimo de </a:t>
            </a:r>
            <a:r>
              <a:rPr lang="es-ES_tradnl" b="1" dirty="0" smtClean="0">
                <a:solidFill>
                  <a:schemeClr val="tx1"/>
                </a:solidFill>
              </a:rPr>
              <a:t>software comercial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Puede distribuirse sin costes ni cuotas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Este tipo de software se conoce como </a:t>
            </a:r>
            <a:r>
              <a:rPr lang="es-ES_tradnl" b="1" dirty="0" err="1" smtClean="0">
                <a:solidFill>
                  <a:schemeClr val="tx1"/>
                </a:solidFill>
              </a:rPr>
              <a:t>freeware</a:t>
            </a:r>
            <a:endParaRPr lang="es-ES_tradnl" b="1" dirty="0" smtClean="0">
              <a:solidFill>
                <a:schemeClr val="tx1"/>
              </a:solidFill>
            </a:endParaRPr>
          </a:p>
          <a:p>
            <a:endParaRPr lang="es-ES_tradnl" dirty="0" smtClean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Propietario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Tiene los derechos de autor, puede controlar y restringir los derechos del usuario sobre su programa</a:t>
            </a:r>
          </a:p>
          <a:p>
            <a:endParaRPr lang="es-ES_tradnl" dirty="0"/>
          </a:p>
          <a:p>
            <a:r>
              <a:rPr lang="es-ES_tradnl" dirty="0" smtClean="0"/>
              <a:t>El propietario emplea restricciones en su:</a:t>
            </a:r>
          </a:p>
          <a:p>
            <a:pPr lvl="1"/>
            <a:r>
              <a:rPr lang="es-ES_tradnl" dirty="0" smtClean="0"/>
              <a:t>Uso</a:t>
            </a:r>
          </a:p>
          <a:p>
            <a:pPr lvl="1"/>
            <a:r>
              <a:rPr lang="es-ES_tradnl" dirty="0" err="1" smtClean="0"/>
              <a:t>Resdistribución</a:t>
            </a:r>
            <a:endParaRPr lang="es-ES_tradnl" dirty="0" smtClean="0"/>
          </a:p>
          <a:p>
            <a:pPr lvl="1"/>
            <a:r>
              <a:rPr lang="es-ES_tradnl" dirty="0" smtClean="0"/>
              <a:t>Análisis</a:t>
            </a:r>
          </a:p>
          <a:p>
            <a:pPr lvl="1"/>
            <a:r>
              <a:rPr lang="es-ES_tradnl" dirty="0" smtClean="0"/>
              <a:t>Modificación</a:t>
            </a:r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0559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24" y="4216390"/>
            <a:ext cx="1826347" cy="18263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15" y="2289902"/>
            <a:ext cx="1613586" cy="1613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39" y="4216390"/>
            <a:ext cx="1817234" cy="181723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07" y="3965866"/>
            <a:ext cx="2318282" cy="23182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81" y="2289902"/>
            <a:ext cx="1613585" cy="16135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85" y="2289902"/>
            <a:ext cx="1536301" cy="15363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74" y="2149434"/>
            <a:ext cx="1972293" cy="19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874900"/>
              </p:ext>
            </p:extLst>
          </p:nvPr>
        </p:nvGraphicFramePr>
        <p:xfrm>
          <a:off x="1437272" y="2174021"/>
          <a:ext cx="1037223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251"/>
                <a:gridCol w="2871537"/>
                <a:gridCol w="2832449"/>
              </a:tblGrid>
              <a:tr h="249385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Las cuatro libertades del software libre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</a:t>
                      </a:r>
                      <a:r>
                        <a:rPr lang="es-ES" baseline="0" dirty="0" smtClean="0"/>
                        <a:t> privativo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libre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Uso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Análisis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Redistribución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Modificación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454845"/>
              </p:ext>
            </p:extLst>
          </p:nvPr>
        </p:nvGraphicFramePr>
        <p:xfrm>
          <a:off x="1432064" y="4293907"/>
          <a:ext cx="1037744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7825"/>
                <a:gridCol w="2855566"/>
                <a:gridCol w="281405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Características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privativo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libre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Modelo de negocio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Licencias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Servicios adicionales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Código fuente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Cerrado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Abierto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Los programas de software privativo más empleados tienes un sustituto de software libre: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29" y="3466617"/>
            <a:ext cx="1092575" cy="1092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89" y="3452516"/>
            <a:ext cx="1148558" cy="12170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05" y="3467346"/>
            <a:ext cx="1133403" cy="11334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60" y="3398497"/>
            <a:ext cx="1271099" cy="12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Brizna</Template>
  <TotalTime>234</TotalTime>
  <Words>453</Words>
  <Application>Microsoft Macintosh PowerPoint</Application>
  <PresentationFormat>Panorámica</PresentationFormat>
  <Paragraphs>122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Century Gothic</vt:lpstr>
      <vt:lpstr>Wingdings 3</vt:lpstr>
      <vt:lpstr>Arial</vt:lpstr>
      <vt:lpstr>Espiral</vt:lpstr>
      <vt:lpstr>Tema 8: Ley de propiedad intelectual  Punto 4 - SOFTWARE PRIVATIVO</vt:lpstr>
      <vt:lpstr>Introducción</vt:lpstr>
      <vt:lpstr>Términos</vt:lpstr>
      <vt:lpstr>Qué es</vt:lpstr>
      <vt:lpstr>Propietario</vt:lpstr>
      <vt:lpstr>Ejemplos</vt:lpstr>
      <vt:lpstr>Software privativo vs. Software libre</vt:lpstr>
      <vt:lpstr>Software privativo vs. Software libre</vt:lpstr>
      <vt:lpstr>Origen</vt:lpstr>
      <vt:lpstr>Origen</vt:lpstr>
      <vt:lpstr>Origen</vt:lpstr>
      <vt:lpstr>Origen</vt:lpstr>
      <vt:lpstr>Origen</vt:lpstr>
      <vt:lpstr>Origen</vt:lpstr>
      <vt:lpstr>Tipos</vt:lpstr>
      <vt:lpstr>Tipos</vt:lpstr>
      <vt:lpstr>Carácterísticas</vt:lpstr>
      <vt:lpstr>Ventajas</vt:lpstr>
      <vt:lpstr>Desventajas</vt:lpstr>
      <vt:lpstr>Regulación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NEREA CASTELLANOS RODRIGUEZ</cp:lastModifiedBy>
  <cp:revision>28</cp:revision>
  <dcterms:created xsi:type="dcterms:W3CDTF">2016-11-30T17:00:38Z</dcterms:created>
  <dcterms:modified xsi:type="dcterms:W3CDTF">2016-12-05T10:52:23Z</dcterms:modified>
</cp:coreProperties>
</file>